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302" r:id="rId2"/>
    <p:sldId id="303" r:id="rId3"/>
    <p:sldId id="294" r:id="rId4"/>
    <p:sldId id="295" r:id="rId5"/>
    <p:sldId id="296" r:id="rId6"/>
    <p:sldId id="297" r:id="rId7"/>
    <p:sldId id="301" r:id="rId8"/>
    <p:sldId id="298" r:id="rId9"/>
    <p:sldId id="299" r:id="rId10"/>
    <p:sldId id="304" r:id="rId11"/>
    <p:sldId id="300" r:id="rId12"/>
  </p:sldIdLst>
  <p:sldSz cx="9144000" cy="6858000" type="screen4x3"/>
  <p:notesSz cx="9979025" cy="6834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24244" cy="3428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52472" y="1"/>
            <a:ext cx="4324244" cy="3428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91157-2482-4AE6-AA86-842525B2F808}" type="datetimeFigureOut">
              <a:rPr lang="en-ZA" smtClean="0"/>
              <a:t>2015-09-11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91293"/>
            <a:ext cx="4324244" cy="342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52472" y="6491293"/>
            <a:ext cx="4324244" cy="342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7E6D0-A1E0-46CF-BC01-373098EA63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02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4244" cy="3417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52472" y="0"/>
            <a:ext cx="4324244" cy="3417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D4720-D903-4981-94EF-4D5199CCD00A}" type="datetimeFigureOut">
              <a:rPr lang="en-ZA" smtClean="0"/>
              <a:t>2015-09-11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2763"/>
            <a:ext cx="3416300" cy="2562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7903" y="3246239"/>
            <a:ext cx="7983220" cy="30753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91293"/>
            <a:ext cx="4324244" cy="3417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52472" y="6491293"/>
            <a:ext cx="4324244" cy="3417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34E3-D96C-48AC-B4A1-CF6541A2E0D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6627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51225" y="854075"/>
            <a:ext cx="3076575" cy="2306638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77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749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12140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AB6CDE10-C9FA-49F1-90D0-50A21CFA6D40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15" y="6516692"/>
            <a:ext cx="1335087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buFont typeface="+mj-lt"/>
              <a:buNone/>
              <a:defRPr sz="1200">
                <a:latin typeface="Gill Sna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21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323CC708-85E7-4A46-A620-C2CE50739D59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00" y="65341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4276DCAD-873A-4EBA-8CF0-2DAA88FB7350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78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601EBC70-AE84-41EE-8FFF-1F8D27206D9B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00" y="653891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ED38CB0F-D2AE-429B-9AF1-D8CD8BE4AC2C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459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141764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8800" y="605949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08253CFF-D1B2-4FE9-83E9-C7F42A20A1F4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" y="6538913"/>
            <a:ext cx="1439863" cy="323850"/>
          </a:xfrm>
          <a:prstGeom prst="rect">
            <a:avLst/>
          </a:prstGeom>
        </p:spPr>
        <p:txBody>
          <a:bodyPr vert="horz" wrap="square" lIns="72000" tIns="3600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buFont typeface="+mj-lt"/>
              <a:buNone/>
              <a:defRPr sz="1200">
                <a:latin typeface="Gill Sna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26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2400" y="653732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2455B14C-619C-4C7E-810C-0F7051766A69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38917"/>
            <a:ext cx="11049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2A06A2E2-3E7B-4DE1-B209-ED36F24E96E3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447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41032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8B61F8F-95E0-457A-AB0E-90F92DFA1C77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1900" y="64960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51510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1AF46532-6F25-4CCA-9692-A18EFA64D951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13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C848EB19-060B-4ECB-B83B-49BA7A3B56F2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0" y="653891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16FF4E4C-23A3-462A-955D-5CD59CD59B8D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965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2C7ADA4B-CEAA-4AC8-8DFB-555BF6E11EB0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9287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041BE2F0-D0B6-4A04-91D1-CFD1FC86EDE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609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EBED1F12-171C-4589-9BDE-F09C7D1EF6EA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1192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D8E898DA-2B60-4396-8DB4-07877CF6F83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10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284D868F-7B91-405E-A276-CB74920CF174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87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9902E340-6B42-4F3F-AED2-68C4F37921DF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41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1B8B46E1-5716-418B-9597-351358B82845}" type="datetime1">
              <a:rPr 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9/11/2015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189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569079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Calibri" pitchFamily="34" charset="0"/>
              <a:buAutoNum type="arabicPeriod"/>
              <a:defRPr sz="1200">
                <a:latin typeface="Gill Snas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F5E29352-B9AC-42BD-A146-B2D70AACB80F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777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50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449391" y="2251075"/>
            <a:ext cx="5089525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b="1">
                <a:solidFill>
                  <a:prstClr val="white"/>
                </a:solidFill>
                <a:latin typeface="Gill Sans MT" pitchFamily="34" charset="0"/>
              </a:rPr>
              <a:t>PRESENTATION TITLE</a:t>
            </a:r>
          </a:p>
          <a:p>
            <a:endParaRPr lang="en-US" altLang="en-US" sz="1800">
              <a:solidFill>
                <a:prstClr val="white"/>
              </a:solidFill>
              <a:latin typeface="Gill Sans" pitchFamily="-84" charset="0"/>
            </a:endParaRPr>
          </a:p>
          <a:p>
            <a:r>
              <a:rPr lang="en-US" altLang="en-US" sz="1800">
                <a:solidFill>
                  <a:prstClr val="white"/>
                </a:solidFill>
                <a:latin typeface="Gill Sans Light" pitchFamily="-84" charset="0"/>
              </a:rPr>
              <a:t>Presented by:</a:t>
            </a:r>
          </a:p>
          <a:p>
            <a:r>
              <a:rPr lang="en-US" altLang="en-US" sz="1800">
                <a:solidFill>
                  <a:prstClr val="white"/>
                </a:solidFill>
                <a:latin typeface="Gill Sans Light" pitchFamily="-84" charset="0"/>
              </a:rPr>
              <a:t>Name Surname</a:t>
            </a:r>
          </a:p>
          <a:p>
            <a:r>
              <a:rPr lang="en-US" altLang="en-US" sz="1800">
                <a:solidFill>
                  <a:prstClr val="white"/>
                </a:solidFill>
                <a:latin typeface="Gill Sans Light" pitchFamily="-84" charset="0"/>
              </a:rPr>
              <a:t>Directorate</a:t>
            </a:r>
          </a:p>
          <a:p>
            <a:endParaRPr lang="en-US" altLang="en-US" sz="1400">
              <a:solidFill>
                <a:prstClr val="white"/>
              </a:solidFill>
              <a:latin typeface="Gill Sans Light" pitchFamily="-84" charset="0"/>
            </a:endParaRPr>
          </a:p>
          <a:p>
            <a:r>
              <a:rPr lang="en-US" altLang="en-US" sz="1400">
                <a:solidFill>
                  <a:prstClr val="white"/>
                </a:solidFill>
                <a:latin typeface="Gill Sans Light" pitchFamily="-84" charset="0"/>
              </a:rPr>
              <a:t>Date</a:t>
            </a:r>
          </a:p>
        </p:txBody>
      </p:sp>
      <p:pic>
        <p:nvPicPr>
          <p:cNvPr id="13315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1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32" indent="-28574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71" indent="-22859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160" indent="-22859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349" indent="-228594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537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726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914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103" indent="-228594" defTabSz="4571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en-US" altLang="en-US" sz="1200">
              <a:solidFill>
                <a:prstClr val="black"/>
              </a:solidFill>
              <a:latin typeface="Gill Snas" charset="0"/>
            </a:endParaRPr>
          </a:p>
        </p:txBody>
      </p:sp>
      <p:pic>
        <p:nvPicPr>
          <p:cNvPr id="6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99754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8303" y="1665894"/>
            <a:ext cx="7747503" cy="452431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Classification, Reserve &amp; </a:t>
            </a:r>
            <a:r>
              <a:rPr lang="en-US" sz="3200" b="1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RQO</a:t>
            </a:r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determination of water resources in the </a:t>
            </a:r>
            <a:r>
              <a:rPr lang="en-US" sz="3200" b="1" dirty="0" err="1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  <a:r>
              <a:rPr lang="en-US" sz="3200" b="1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voti</a:t>
            </a:r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to </a:t>
            </a:r>
            <a:r>
              <a:rPr lang="en-US" sz="3200" b="1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Umzimkulu</a:t>
            </a:r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Water Management Area</a:t>
            </a:r>
          </a:p>
          <a:p>
            <a:pPr algn="ctr"/>
            <a:endParaRPr lang="en-US" sz="3200" b="1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TECHNICAL PROGRESS</a:t>
            </a:r>
            <a:endParaRPr lang="en-US" sz="3200" b="1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24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Delana Louw</a:t>
            </a:r>
          </a:p>
          <a:p>
            <a:r>
              <a:rPr lang="en-US" sz="24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Rivers for </a:t>
            </a:r>
            <a:r>
              <a:rPr lang="en-US" sz="24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Africa</a:t>
            </a:r>
          </a:p>
          <a:p>
            <a:r>
              <a:rPr lang="en-US" sz="24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16 September 2015</a:t>
            </a:r>
            <a:endParaRPr lang="en-US" sz="24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083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D8E898DA-2B60-4396-8DB4-07877CF6F83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5064" y="112144"/>
            <a:ext cx="697500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pPr lvl="1" algn="ctr"/>
            <a:r>
              <a:rPr lang="en-ZA" sz="2800" b="1" dirty="0" smtClean="0">
                <a:latin typeface="Futura Md BT" panose="020B0602020204020303" pitchFamily="34" charset="0"/>
              </a:rPr>
              <a:t>TRAFFIC DIAGRAMS</a:t>
            </a:r>
          </a:p>
          <a:p>
            <a:pPr lvl="1"/>
            <a:endParaRPr lang="en-ZA" sz="2000" b="1" dirty="0">
              <a:latin typeface="Futura Md BT" panose="020B0602020204020303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Futura Md BT" panose="020B0602020204020303" pitchFamily="34" charset="0"/>
              </a:rPr>
              <a:t>A traffic diagram is a bar graph that is shaded according to the colours of a traffic light.</a:t>
            </a:r>
          </a:p>
          <a:p>
            <a:pPr lvl="1"/>
            <a:endParaRPr lang="en-ZA" sz="2000" dirty="0" smtClean="0">
              <a:latin typeface="Futura Md BT" panose="020B0602020204020303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Futura Md BT" panose="020B0602020204020303" pitchFamily="34" charset="0"/>
              </a:rPr>
              <a:t>This implies that the items at the top (in the green section) is better than the ones below. </a:t>
            </a:r>
          </a:p>
          <a:p>
            <a:pPr lvl="1"/>
            <a:endParaRPr lang="en-ZA" sz="2000" dirty="0" smtClean="0">
              <a:latin typeface="Futura Md BT" panose="020B0602020204020303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Futura Md BT" panose="020B0602020204020303" pitchFamily="34" charset="0"/>
              </a:rPr>
              <a:t>The scale of the bar graph could be anything, the importance is the ranking of this.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ZA" sz="2000" dirty="0">
              <a:latin typeface="Futura Md BT" panose="020B0602020204020303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Futura Md BT" panose="020B0602020204020303" pitchFamily="34" charset="0"/>
              </a:rPr>
              <a:t>The purpose is to, in step 4 and 5, rank scenarios for all the different components using different scales of measurements, but visually being able to compare the rankings using traffic diagrams.</a:t>
            </a:r>
            <a:endParaRPr lang="en-ZA" sz="2800" dirty="0">
              <a:latin typeface="Futura Md BT" panose="020B0602020204020303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" t="3551" r="82501" b="8966"/>
          <a:stretch/>
        </p:blipFill>
        <p:spPr bwMode="auto">
          <a:xfrm>
            <a:off x="0" y="994849"/>
            <a:ext cx="2382694" cy="48711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42588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743" y="3068150"/>
            <a:ext cx="902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smtClean="0">
                <a:latin typeface="Futura Md BT" pitchFamily="34" charset="0"/>
              </a:rPr>
              <a:t>QUESTIONS FOR CLARIFICATION</a:t>
            </a:r>
            <a:endParaRPr lang="en-ZA" sz="2800" b="1" dirty="0"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 fontAlgn="base">
              <a:spcBef>
                <a:spcPct val="0"/>
              </a:spcBef>
              <a:spcAft>
                <a:spcPct val="0"/>
              </a:spcAft>
            </a:pPr>
            <a:fld id="{D8E898DA-2B60-4396-8DB4-07877CF6F836}" type="slidenum">
              <a:rPr lang="en-US" altLang="en-US" smtClean="0">
                <a:solidFill>
                  <a:prstClr val="black"/>
                </a:solidFill>
                <a:ea typeface="ＭＳ Ｐゴシック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0487" y="1753985"/>
            <a:ext cx="66086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</a:p>
          <a:p>
            <a:r>
              <a:rPr lang="en-ZA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ZA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Resource Classes </a:t>
            </a:r>
            <a:r>
              <a:rPr lang="en-ZA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(correct terminology)</a:t>
            </a:r>
          </a:p>
          <a:p>
            <a:endParaRPr lang="en-ZA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ZA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ommonly referred to as</a:t>
            </a:r>
          </a:p>
          <a:p>
            <a:endParaRPr lang="en-ZA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Classes</a:t>
            </a:r>
            <a:endParaRPr lang="en-Z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5790" y="191193"/>
            <a:ext cx="8963025" cy="554038"/>
          </a:xfrm>
          <a:prstGeom prst="rect">
            <a:avLst/>
          </a:prstGeom>
        </p:spPr>
        <p:txBody>
          <a:bodyPr/>
          <a:lstStyle>
            <a:lvl1pPr algn="ctr" defTabSz="457189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189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189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189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189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189" algn="ctr" defTabSz="457189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377" algn="ctr" defTabSz="457189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566" algn="ctr" defTabSz="457189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754" algn="ctr" defTabSz="457189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sz="4000" b="1" dirty="0" smtClean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TERMINOLOGY</a:t>
            </a:r>
            <a:endParaRPr lang="en-ZA" sz="4000" b="1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101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1555" y="145652"/>
            <a:ext cx="832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latin typeface="Futura Md BT" pitchFamily="34" charset="0"/>
              </a:rPr>
              <a:t>PROJECT PLAN &amp; STUDY TASKS</a:t>
            </a:r>
            <a:endParaRPr lang="en-ZA" sz="2800" b="1" dirty="0">
              <a:latin typeface="Futura Md BT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1555" y="1382003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1.  Status quo, IUA delineation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56" y="817604"/>
            <a:ext cx="2999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 smtClean="0">
                <a:solidFill>
                  <a:schemeClr val="tx1"/>
                </a:solidFill>
                <a:latin typeface="Futura Md BT" pitchFamily="34" charset="0"/>
              </a:rPr>
              <a:t>TECHNICAL STEPS</a:t>
            </a:r>
            <a:endParaRPr lang="en-ZA" sz="2400" b="1" dirty="0">
              <a:solidFill>
                <a:schemeClr val="tx1"/>
              </a:solidFill>
              <a:latin typeface="Futura Md BT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3401" y="2399088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3.  </a:t>
            </a:r>
            <a:r>
              <a:rPr lang="en-ZA" sz="2400" b="1" smtClean="0">
                <a:solidFill>
                  <a:srgbClr val="FF0000"/>
                </a:solidFill>
                <a:latin typeface="Futura Md BT" pitchFamily="34" charset="0"/>
              </a:rPr>
              <a:t>Quantify EWRs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9654" y="3404139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4.  ID &amp; evaluate scenarios in IWRM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1555" y="5788109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>
                <a:solidFill>
                  <a:srgbClr val="FF0000"/>
                </a:solidFill>
                <a:latin typeface="Futura Md BT" pitchFamily="34" charset="0"/>
              </a:rPr>
              <a:t>6</a:t>
            </a:r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.  RQO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12609" y="1521583"/>
            <a:ext cx="2547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  <a:latin typeface="Futura Md BT" pitchFamily="34" charset="0"/>
              </a:rPr>
              <a:t>OTHER STEPS</a:t>
            </a:r>
            <a:endParaRPr lang="en-ZA" sz="2000" b="1" dirty="0">
              <a:solidFill>
                <a:schemeClr val="tx1"/>
              </a:solidFill>
              <a:latin typeface="Futura Md BT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 rot="16200000">
            <a:off x="4319084" y="3627496"/>
            <a:ext cx="4088674" cy="91182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smtClean="0">
                <a:solidFill>
                  <a:srgbClr val="FF0000"/>
                </a:solidFill>
                <a:latin typeface="Futura Md BT" pitchFamily="34" charset="0"/>
              </a:rPr>
              <a:t>2a Visioning</a:t>
            </a:r>
          </a:p>
          <a:p>
            <a:pPr algn="ctr"/>
            <a:r>
              <a:rPr lang="en-ZA" b="1" smtClean="0">
                <a:solidFill>
                  <a:srgbClr val="FFFF00"/>
                </a:solidFill>
                <a:latin typeface="Futura Md BT" pitchFamily="34" charset="0"/>
              </a:rPr>
              <a:t>2b Stakeholder process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 rot="16200000">
            <a:off x="6493697" y="3765845"/>
            <a:ext cx="4088674" cy="67926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8. Capacity Building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 rot="16200000">
            <a:off x="5542890" y="3765845"/>
            <a:ext cx="4088674" cy="67926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FF00"/>
                </a:solidFill>
                <a:latin typeface="Futura Md BT" pitchFamily="34" charset="0"/>
              </a:rPr>
              <a:t>8. Gazetting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2349138" y="2061272"/>
            <a:ext cx="313509" cy="23508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1" name="Down Arrow 20"/>
          <p:cNvSpPr/>
          <p:nvPr/>
        </p:nvSpPr>
        <p:spPr>
          <a:xfrm>
            <a:off x="2387237" y="3078357"/>
            <a:ext cx="313509" cy="23508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2" name="Down Arrow 21"/>
          <p:cNvSpPr/>
          <p:nvPr/>
        </p:nvSpPr>
        <p:spPr>
          <a:xfrm>
            <a:off x="2380533" y="4105479"/>
            <a:ext cx="313509" cy="23508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3" name="Up-Down Arrow 22"/>
          <p:cNvSpPr/>
          <p:nvPr/>
        </p:nvSpPr>
        <p:spPr>
          <a:xfrm>
            <a:off x="4707346" y="1721638"/>
            <a:ext cx="520700" cy="4177445"/>
          </a:xfrm>
          <a:prstGeom prst="upDown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4" name="Rectangle 23"/>
          <p:cNvSpPr/>
          <p:nvPr/>
        </p:nvSpPr>
        <p:spPr>
          <a:xfrm>
            <a:off x="6357601" y="775126"/>
            <a:ext cx="2002265" cy="431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FFFF00"/>
                </a:solidFill>
                <a:latin typeface="Futura Md BT" pitchFamily="34" charset="0"/>
              </a:rPr>
              <a:t>In process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4760" y="768956"/>
            <a:ext cx="1757391" cy="431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FF0000"/>
                </a:solidFill>
                <a:latin typeface="Futura Md BT" pitchFamily="34" charset="0"/>
              </a:rPr>
              <a:t>Complete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2349138" y="5317945"/>
            <a:ext cx="313509" cy="470164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7" name="Rounded Rectangle 26"/>
          <p:cNvSpPr/>
          <p:nvPr/>
        </p:nvSpPr>
        <p:spPr>
          <a:xfrm>
            <a:off x="461555" y="4340562"/>
            <a:ext cx="4088674" cy="11690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FF0000"/>
                </a:solidFill>
                <a:latin typeface="Futura Md BT" pitchFamily="34" charset="0"/>
              </a:rPr>
              <a:t>5</a:t>
            </a:r>
            <a:r>
              <a:rPr lang="en-ZA" sz="2400" b="1" smtClean="0">
                <a:solidFill>
                  <a:srgbClr val="FF0000"/>
                </a:solidFill>
                <a:latin typeface="Futura Md BT" pitchFamily="34" charset="0"/>
              </a:rPr>
              <a:t>.  Evaluate scenarios with stakeholders and determine MC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4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5760" y="881798"/>
            <a:ext cx="3015961" cy="2144660"/>
            <a:chOff x="0" y="881798"/>
            <a:chExt cx="3015961" cy="2144660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1.  Status quo, IUA delineation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2081" y="1619083"/>
              <a:ext cx="2963880" cy="4924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9999"/>
                  </a:solidFill>
                  <a:latin typeface="Futura Md BT" pitchFamily="34" charset="0"/>
                </a:rPr>
                <a:t>3.  </a:t>
              </a:r>
              <a:r>
                <a:rPr lang="en-ZA" sz="1800" b="1" smtClean="0">
                  <a:solidFill>
                    <a:srgbClr val="FF9999"/>
                  </a:solidFill>
                  <a:latin typeface="Futura Md BT" pitchFamily="34" charset="0"/>
                </a:rPr>
                <a:t>Quantify EWRs</a:t>
              </a:r>
              <a:endParaRPr lang="en-ZA" sz="1800" b="1" dirty="0">
                <a:solidFill>
                  <a:srgbClr val="FF9999"/>
                </a:solidFill>
                <a:latin typeface="Futura Md BT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7618" y="2347645"/>
              <a:ext cx="2963880" cy="4924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b="1" dirty="0">
                  <a:solidFill>
                    <a:srgbClr val="FF9999"/>
                  </a:solidFill>
                  <a:latin typeface="Futura Md BT" pitchFamily="34" charset="0"/>
                </a:rPr>
                <a:t>4.  ID &amp; evaluate scenarios in IWRM</a:t>
              </a: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1395927" y="2111486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1391067" y="2856047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65760" y="29636"/>
            <a:ext cx="832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latin typeface="Futura Md BT" pitchFamily="34" charset="0"/>
              </a:rPr>
              <a:t>STEP 1: STATUS QUO &amp; IUA DELINEATION</a:t>
            </a:r>
            <a:endParaRPr lang="en-ZA" sz="2800" b="1" dirty="0">
              <a:latin typeface="Futura Md B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2753" y="705633"/>
            <a:ext cx="5271248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Task completed.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Purpose of task is to select homogenous areas that can be managed as an entity (IUA</a:t>
            </a:r>
            <a:r>
              <a:rPr lang="en-ZA" sz="2400" smtClean="0"/>
              <a:t>),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to </a:t>
            </a:r>
            <a:r>
              <a:rPr lang="en-ZA" sz="2400" dirty="0" smtClean="0"/>
              <a:t>determine the status quo of </a:t>
            </a:r>
            <a:r>
              <a:rPr lang="en-ZA" sz="2400" smtClean="0"/>
              <a:t>the IUAs, and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0095" y="3401035"/>
            <a:ext cx="8812370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to determine hotspots to prioritise the RUs for RQOs amongst others.</a:t>
            </a:r>
            <a:endParaRPr lang="en-ZA" sz="2400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The output in essence is a sustainable base configuration that equates to the present state.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Changes in this status are measured when evaluating operational scenarios within IWRM (Step 4).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29 </a:t>
            </a:r>
            <a:r>
              <a:rPr lang="en-ZA" sz="2400" dirty="0" smtClean="0"/>
              <a:t>IUAs identified, each with nodes.</a:t>
            </a:r>
          </a:p>
        </p:txBody>
      </p:sp>
      <p:sp>
        <p:nvSpPr>
          <p:cNvPr id="19" name="Freeform 18"/>
          <p:cNvSpPr/>
          <p:nvPr/>
        </p:nvSpPr>
        <p:spPr>
          <a:xfrm>
            <a:off x="3361386" y="1068946"/>
            <a:ext cx="721217" cy="1278699"/>
          </a:xfrm>
          <a:custGeom>
            <a:avLst/>
            <a:gdLst>
              <a:gd name="connsiteX0" fmla="*/ 605307 w 605307"/>
              <a:gd name="connsiteY0" fmla="*/ 1068947 h 1068947"/>
              <a:gd name="connsiteX1" fmla="*/ 399245 w 605307"/>
              <a:gd name="connsiteY1" fmla="*/ 618186 h 1068947"/>
              <a:gd name="connsiteX2" fmla="*/ 283335 w 605307"/>
              <a:gd name="connsiteY2" fmla="*/ 103031 h 1068947"/>
              <a:gd name="connsiteX3" fmla="*/ 0 w 605307"/>
              <a:gd name="connsiteY3" fmla="*/ 0 h 10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307" h="1068947">
                <a:moveTo>
                  <a:pt x="605307" y="1068947"/>
                </a:moveTo>
                <a:cubicBezTo>
                  <a:pt x="529107" y="924059"/>
                  <a:pt x="452907" y="779172"/>
                  <a:pt x="399245" y="618186"/>
                </a:cubicBezTo>
                <a:cubicBezTo>
                  <a:pt x="345583" y="457200"/>
                  <a:pt x="349876" y="206062"/>
                  <a:pt x="283335" y="103031"/>
                </a:cubicBezTo>
                <a:cubicBezTo>
                  <a:pt x="216794" y="0"/>
                  <a:pt x="108397" y="0"/>
                  <a:pt x="0" y="0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22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168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pPr lvl="1" algn="ctr"/>
            <a:r>
              <a:rPr lang="en-ZA" sz="2800" b="1" dirty="0">
                <a:latin typeface="Futura Md BT" panose="020B0602020204020303" pitchFamily="34" charset="0"/>
              </a:rPr>
              <a:t>STEP 3: </a:t>
            </a:r>
            <a:r>
              <a:rPr lang="en-ZA" sz="2800" b="1">
                <a:latin typeface="Futura Md BT" panose="020B0602020204020303" pitchFamily="34" charset="0"/>
              </a:rPr>
              <a:t>QUANTIFY </a:t>
            </a:r>
            <a:r>
              <a:rPr lang="en-ZA" sz="2800" b="1" smtClean="0">
                <a:latin typeface="Futura Md BT" panose="020B0602020204020303" pitchFamily="34" charset="0"/>
              </a:rPr>
              <a:t>EWRS</a:t>
            </a:r>
            <a:endParaRPr lang="en-ZA" sz="2000" b="1" dirty="0">
              <a:latin typeface="Futura Md BT" panose="020B06020202040203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66121"/>
            <a:ext cx="8153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endParaRPr lang="en-ZA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365760" y="881798"/>
            <a:ext cx="3015961" cy="2144660"/>
            <a:chOff x="0" y="881798"/>
            <a:chExt cx="3015961" cy="2144660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b="1" dirty="0">
                  <a:solidFill>
                    <a:srgbClr val="FF9999"/>
                  </a:solidFill>
                  <a:latin typeface="Futura Md BT" pitchFamily="34" charset="0"/>
                </a:rPr>
                <a:t>1.  Status quo, IUA delineation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081" y="1619083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3.  </a:t>
              </a:r>
              <a:r>
                <a:rPr lang="en-ZA" sz="1800" b="1" smtClean="0">
                  <a:solidFill>
                    <a:srgbClr val="FF0000"/>
                  </a:solidFill>
                  <a:latin typeface="Futura Md BT" pitchFamily="34" charset="0"/>
                </a:rPr>
                <a:t>Quantify EWRs</a:t>
              </a:r>
              <a:endParaRPr lang="en-ZA" sz="1800" b="1" dirty="0">
                <a:solidFill>
                  <a:srgbClr val="FFFF00"/>
                </a:solidFill>
                <a:latin typeface="Futura Md BT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7618" y="2347645"/>
              <a:ext cx="2963880" cy="4924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b="1" dirty="0">
                  <a:solidFill>
                    <a:srgbClr val="FF9999"/>
                  </a:solidFill>
                  <a:latin typeface="Futura Md BT" pitchFamily="34" charset="0"/>
                </a:rPr>
                <a:t>4.  ID &amp; evaluate scenarios in IWRM</a:t>
              </a: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395927" y="2111486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391067" y="2856047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14" name="Freeform 13"/>
          <p:cNvSpPr/>
          <p:nvPr/>
        </p:nvSpPr>
        <p:spPr>
          <a:xfrm>
            <a:off x="200074" y="1927731"/>
            <a:ext cx="2784426" cy="1488569"/>
          </a:xfrm>
          <a:custGeom>
            <a:avLst/>
            <a:gdLst>
              <a:gd name="connsiteX0" fmla="*/ 658404 w 658404"/>
              <a:gd name="connsiteY0" fmla="*/ 1751526 h 1751526"/>
              <a:gd name="connsiteX1" fmla="*/ 14461 w 658404"/>
              <a:gd name="connsiteY1" fmla="*/ 1017431 h 1751526"/>
              <a:gd name="connsiteX2" fmla="*/ 194765 w 658404"/>
              <a:gd name="connsiteY2" fmla="*/ 0 h 1751526"/>
              <a:gd name="connsiteX3" fmla="*/ 194765 w 658404"/>
              <a:gd name="connsiteY3" fmla="*/ 0 h 1751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404" h="1751526">
                <a:moveTo>
                  <a:pt x="658404" y="1751526"/>
                </a:moveTo>
                <a:cubicBezTo>
                  <a:pt x="375069" y="1530439"/>
                  <a:pt x="91734" y="1309352"/>
                  <a:pt x="14461" y="1017431"/>
                </a:cubicBezTo>
                <a:cubicBezTo>
                  <a:pt x="-62812" y="725510"/>
                  <a:pt x="194765" y="0"/>
                  <a:pt x="194765" y="0"/>
                </a:cubicBezTo>
                <a:lnTo>
                  <a:pt x="194765" y="0"/>
                </a:lnTo>
              </a:path>
            </a:pathLst>
          </a:custGeom>
          <a:noFill/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TextBox 15"/>
          <p:cNvSpPr txBox="1"/>
          <p:nvPr/>
        </p:nvSpPr>
        <p:spPr>
          <a:xfrm>
            <a:off x="3490176" y="803613"/>
            <a:ext cx="5537914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/>
              <a:t>Purpose of task is to determine EWRs at each biophysical node.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/>
              <a:t>Output is EWRs as flow duration tables for each </a:t>
            </a:r>
            <a:r>
              <a:rPr lang="en-ZA" sz="2400" smtClean="0"/>
              <a:t>node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All river &amp; estuary surveys have been undertaken and EWRs determined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0074" y="3794601"/>
            <a:ext cx="8828016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/>
              <a:t>During previous </a:t>
            </a:r>
            <a:r>
              <a:rPr lang="en-ZA" sz="2400" smtClean="0"/>
              <a:t>meetings: </a:t>
            </a:r>
            <a:r>
              <a:rPr lang="en-ZA" sz="2400"/>
              <a:t>Detailed EWRs presented at </a:t>
            </a:r>
            <a:r>
              <a:rPr lang="en-ZA" sz="2400" smtClean="0"/>
              <a:t>12 </a:t>
            </a:r>
            <a:r>
              <a:rPr lang="en-ZA" sz="2400"/>
              <a:t>EWR sites</a:t>
            </a:r>
            <a:r>
              <a:rPr lang="en-ZA" sz="2400" smtClean="0"/>
              <a:t>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EWRs </a:t>
            </a:r>
            <a:r>
              <a:rPr lang="en-ZA" sz="2400"/>
              <a:t>at 158 desktop biophysical nodes presented: </a:t>
            </a:r>
            <a:r>
              <a:rPr lang="en-ZA" sz="2400" smtClean="0"/>
              <a:t>Reports have been distributed for comments.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Estuary EcoClassification has been undertaken and recommended EWR been determined.  Reports have been distributed.</a:t>
            </a:r>
          </a:p>
        </p:txBody>
      </p:sp>
    </p:spTree>
    <p:extLst>
      <p:ext uri="{BB962C8B-B14F-4D97-AF65-F5344CB8AC3E}">
        <p14:creationId xmlns:p14="http://schemas.microsoft.com/office/powerpoint/2010/main" val="22795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36192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  <a:lvl2pPr lvl="1" algn="ctr">
              <a:defRPr sz="2800" b="1">
                <a:solidFill>
                  <a:schemeClr val="bg1"/>
                </a:solidFill>
                <a:latin typeface="Futura Md BT" panose="020B0602020204020303" pitchFamily="34" charset="0"/>
              </a:defRPr>
            </a:lvl2pPr>
          </a:lstStyle>
          <a:p>
            <a:pPr lvl="1"/>
            <a:r>
              <a:rPr lang="en-ZA" dirty="0">
                <a:solidFill>
                  <a:schemeClr val="tx1"/>
                </a:solidFill>
              </a:rPr>
              <a:t>STEP 4 &amp; 5: ID </a:t>
            </a:r>
            <a:r>
              <a:rPr lang="en-ZA" dirty="0" smtClean="0">
                <a:solidFill>
                  <a:schemeClr val="tx1"/>
                </a:solidFill>
              </a:rPr>
              <a:t>&amp; </a:t>
            </a:r>
            <a:r>
              <a:rPr lang="en-ZA" dirty="0">
                <a:solidFill>
                  <a:schemeClr val="tx1"/>
                </a:solidFill>
              </a:rPr>
              <a:t>EVALUATE SCs WITHIN IWRM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7114" y="5495555"/>
            <a:ext cx="7844590" cy="77964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/>
          <p:cNvSpPr txBox="1"/>
          <p:nvPr/>
        </p:nvSpPr>
        <p:spPr>
          <a:xfrm>
            <a:off x="533400" y="1666121"/>
            <a:ext cx="8153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endParaRPr lang="en-ZA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7486" y="668740"/>
            <a:ext cx="3174564" cy="2377176"/>
            <a:chOff x="0" y="881798"/>
            <a:chExt cx="3015961" cy="2144660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b="1" dirty="0">
                  <a:solidFill>
                    <a:srgbClr val="FF9999"/>
                  </a:solidFill>
                  <a:latin typeface="Futura Md BT" pitchFamily="34" charset="0"/>
                </a:rPr>
                <a:t>1.  Status quo, IUA delineation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081" y="1619083"/>
              <a:ext cx="2963880" cy="49240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b="1" dirty="0">
                  <a:solidFill>
                    <a:srgbClr val="FF9999"/>
                  </a:solidFill>
                  <a:latin typeface="Futura Md BT" pitchFamily="34" charset="0"/>
                </a:rPr>
                <a:t>3.  </a:t>
              </a:r>
              <a:r>
                <a:rPr lang="en-ZA" b="1">
                  <a:solidFill>
                    <a:srgbClr val="FF9999"/>
                  </a:solidFill>
                  <a:latin typeface="Futura Md BT" pitchFamily="34" charset="0"/>
                </a:rPr>
                <a:t>Quantify EWRs</a:t>
              </a:r>
              <a:endParaRPr lang="en-ZA" b="1" dirty="0">
                <a:solidFill>
                  <a:srgbClr val="FF9999"/>
                </a:solidFill>
                <a:latin typeface="Futura Md BT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7618" y="2347645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4.  ID &amp; evaluate scenarios in IWRM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395927" y="2111486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391067" y="2856047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480692" y="2031745"/>
            <a:ext cx="5350487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Determined consequences of scenarios for U1 and U4: River, estuary, economics, ecosystem services, yield. Ranking scenarios have </a:t>
            </a:r>
            <a:r>
              <a:rPr lang="en-ZA" sz="2400" smtClean="0"/>
              <a:t>taken place and draft MC provided</a:t>
            </a:r>
            <a:endParaRPr lang="en-ZA" sz="24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278169" y="3245285"/>
            <a:ext cx="2911799" cy="111081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b="1" dirty="0">
                <a:solidFill>
                  <a:srgbClr val="FF0000"/>
                </a:solidFill>
                <a:latin typeface="Futura Md BT" pitchFamily="34" charset="0"/>
              </a:rPr>
              <a:t>5</a:t>
            </a:r>
            <a:r>
              <a:rPr lang="en-ZA" sz="1800" b="1" dirty="0" smtClean="0">
                <a:solidFill>
                  <a:srgbClr val="FF0000"/>
                </a:solidFill>
                <a:latin typeface="Futura Md BT" pitchFamily="34" charset="0"/>
              </a:rPr>
              <a:t>.  Evaluate scenarios with stakeholders and determine </a:t>
            </a:r>
            <a:r>
              <a:rPr lang="en-ZA" sz="1800" b="1" dirty="0" err="1" smtClean="0">
                <a:solidFill>
                  <a:srgbClr val="FF0000"/>
                </a:solidFill>
                <a:latin typeface="Futura Md BT" pitchFamily="34" charset="0"/>
              </a:rPr>
              <a:t>WRC</a:t>
            </a:r>
            <a:endParaRPr lang="en-ZA" sz="18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0409" y="5634315"/>
            <a:ext cx="805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algn="l"/>
            <a:r>
              <a:rPr lang="en-ZA" sz="2400" smtClean="0">
                <a:solidFill>
                  <a:srgbClr val="FFFF00"/>
                </a:solidFill>
              </a:rPr>
              <a:t>Rest of study area addressed at this PSC meeting</a:t>
            </a:r>
            <a:endParaRPr lang="en-ZA" sz="2400" dirty="0" smtClean="0">
              <a:solidFill>
                <a:srgbClr val="FFFF00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7485" y="2871886"/>
            <a:ext cx="548532" cy="3461537"/>
          </a:xfrm>
          <a:custGeom>
            <a:avLst/>
            <a:gdLst>
              <a:gd name="connsiteX0" fmla="*/ 500406 w 548532"/>
              <a:gd name="connsiteY0" fmla="*/ 3461537 h 3461537"/>
              <a:gd name="connsiteX1" fmla="*/ 67269 w 548532"/>
              <a:gd name="connsiteY1" fmla="*/ 2576013 h 3461537"/>
              <a:gd name="connsiteX2" fmla="*/ 67269 w 548532"/>
              <a:gd name="connsiteY2" fmla="*/ 1931120 h 3461537"/>
              <a:gd name="connsiteX3" fmla="*/ 28768 w 548532"/>
              <a:gd name="connsiteY3" fmla="*/ 265950 h 3461537"/>
              <a:gd name="connsiteX4" fmla="*/ 548532 w 548532"/>
              <a:gd name="connsiteY4" fmla="*/ 25318 h 3461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32" h="3461537">
                <a:moveTo>
                  <a:pt x="500406" y="3461537"/>
                </a:moveTo>
                <a:cubicBezTo>
                  <a:pt x="319932" y="3146309"/>
                  <a:pt x="139458" y="2831082"/>
                  <a:pt x="67269" y="2576013"/>
                </a:cubicBezTo>
                <a:cubicBezTo>
                  <a:pt x="-4920" y="2320944"/>
                  <a:pt x="73686" y="2316130"/>
                  <a:pt x="67269" y="1931120"/>
                </a:cubicBezTo>
                <a:cubicBezTo>
                  <a:pt x="60852" y="1546109"/>
                  <a:pt x="-51442" y="583584"/>
                  <a:pt x="28768" y="265950"/>
                </a:cubicBezTo>
                <a:cubicBezTo>
                  <a:pt x="108978" y="-51684"/>
                  <a:pt x="328755" y="-13183"/>
                  <a:pt x="548532" y="25318"/>
                </a:cubicBezTo>
              </a:path>
            </a:pathLst>
          </a:custGeom>
          <a:noFill/>
          <a:ln w="635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rgbClr val="FF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31877" y="4360244"/>
            <a:ext cx="351517" cy="1636295"/>
          </a:xfrm>
          <a:custGeom>
            <a:avLst/>
            <a:gdLst>
              <a:gd name="connsiteX0" fmla="*/ 351517 w 351517"/>
              <a:gd name="connsiteY0" fmla="*/ 1636295 h 1636295"/>
              <a:gd name="connsiteX1" fmla="*/ 5007 w 351517"/>
              <a:gd name="connsiteY1" fmla="*/ 827773 h 1636295"/>
              <a:gd name="connsiteX2" fmla="*/ 178262 w 351517"/>
              <a:gd name="connsiteY2" fmla="*/ 0 h 1636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517" h="1636295">
                <a:moveTo>
                  <a:pt x="351517" y="1636295"/>
                </a:moveTo>
                <a:cubicBezTo>
                  <a:pt x="192700" y="1368392"/>
                  <a:pt x="33883" y="1100489"/>
                  <a:pt x="5007" y="827773"/>
                </a:cubicBezTo>
                <a:cubicBezTo>
                  <a:pt x="-23869" y="555057"/>
                  <a:pt x="77196" y="277528"/>
                  <a:pt x="178262" y="0"/>
                </a:cubicBezTo>
              </a:path>
            </a:pathLst>
          </a:custGeom>
          <a:noFill/>
          <a:ln w="635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TextBox 3"/>
          <p:cNvSpPr txBox="1"/>
          <p:nvPr/>
        </p:nvSpPr>
        <p:spPr>
          <a:xfrm>
            <a:off x="3598324" y="945364"/>
            <a:ext cx="5545677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Determined preliminary operational scenarios and test with stakeholders</a:t>
            </a:r>
            <a:r>
              <a:rPr lang="en-ZA" sz="2400"/>
              <a:t>. 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7641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5874" y="0"/>
            <a:ext cx="742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pPr lvl="1" algn="ctr"/>
            <a:r>
              <a:rPr lang="en-ZA" sz="2800" b="1" dirty="0">
                <a:latin typeface="Futura Md BT" panose="020B0602020204020303" pitchFamily="34" charset="0"/>
              </a:rPr>
              <a:t>STEP </a:t>
            </a:r>
            <a:r>
              <a:rPr lang="en-ZA" sz="2800" b="1" dirty="0" smtClean="0">
                <a:latin typeface="Futura Md BT" panose="020B0602020204020303" pitchFamily="34" charset="0"/>
              </a:rPr>
              <a:t>6: </a:t>
            </a:r>
            <a:r>
              <a:rPr lang="en-ZA" sz="2800" b="1" dirty="0">
                <a:latin typeface="Futura Md BT" panose="020B0602020204020303" pitchFamily="34" charset="0"/>
              </a:rPr>
              <a:t>QUANTIFY </a:t>
            </a:r>
            <a:r>
              <a:rPr lang="en-ZA" sz="2800" b="1" dirty="0" err="1" smtClean="0">
                <a:latin typeface="Futura Md BT" panose="020B0602020204020303" pitchFamily="34" charset="0"/>
              </a:rPr>
              <a:t>RQOs</a:t>
            </a:r>
            <a:endParaRPr lang="en-ZA" sz="2000" b="1" dirty="0">
              <a:latin typeface="Futura Md BT" panose="020B06020202040203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0176" y="803613"/>
            <a:ext cx="5537914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/>
              <a:t>Purpose of task is to determine </a:t>
            </a:r>
            <a:r>
              <a:rPr lang="en-ZA" sz="2400" dirty="0" err="1" smtClean="0"/>
              <a:t>RQOs</a:t>
            </a:r>
            <a:r>
              <a:rPr lang="en-ZA" sz="2400" dirty="0" smtClean="0"/>
              <a:t> for each moderate and priority </a:t>
            </a:r>
            <a:r>
              <a:rPr lang="en-ZA" sz="2400" dirty="0" err="1" smtClean="0"/>
              <a:t>RUs.</a:t>
            </a:r>
            <a:endParaRPr lang="en-ZA" sz="2400" dirty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Level of detail &amp; indicator components determined and differ between moderate and high priority river </a:t>
            </a:r>
            <a:r>
              <a:rPr lang="en-ZA" sz="2400" dirty="0" err="1" smtClean="0"/>
              <a:t>RUs.</a:t>
            </a:r>
            <a:endParaRPr lang="en-ZA" sz="2400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River and wetland water </a:t>
            </a:r>
            <a:r>
              <a:rPr lang="en-ZA" sz="2400" dirty="0" smtClean="0"/>
              <a:t>quality, habitat and </a:t>
            </a:r>
            <a:r>
              <a:rPr lang="en-ZA" sz="2400" smtClean="0"/>
              <a:t>biota RQOs </a:t>
            </a:r>
            <a:r>
              <a:rPr lang="en-ZA" sz="2400" dirty="0" smtClean="0"/>
              <a:t>presented </a:t>
            </a:r>
            <a:r>
              <a:rPr lang="en-ZA" sz="2400" smtClean="0"/>
              <a:t>at previous </a:t>
            </a:r>
            <a:r>
              <a:rPr lang="en-ZA" sz="2400" dirty="0" err="1" smtClean="0"/>
              <a:t>PSC</a:t>
            </a:r>
            <a:r>
              <a:rPr lang="en-ZA" sz="2400" dirty="0" smtClean="0"/>
              <a:t> meeting.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" y="881798"/>
            <a:ext cx="2963880" cy="662813"/>
            <a:chOff x="0" y="881798"/>
            <a:chExt cx="2963880" cy="662813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smtClean="0">
                  <a:solidFill>
                    <a:srgbClr val="FF0000"/>
                  </a:solidFill>
                  <a:latin typeface="Futura Md BT" pitchFamily="34" charset="0"/>
                </a:rPr>
                <a:t>6.  RQOs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05874" y="4589207"/>
            <a:ext cx="709055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Estuaries and groundwater presented at this PSC meeting.</a:t>
            </a:r>
            <a:endParaRPr lang="en-ZA" sz="2400" dirty="0" smtClean="0"/>
          </a:p>
        </p:txBody>
      </p:sp>
      <p:sp>
        <p:nvSpPr>
          <p:cNvPr id="7" name="Freeform 6"/>
          <p:cNvSpPr/>
          <p:nvPr/>
        </p:nvSpPr>
        <p:spPr>
          <a:xfrm>
            <a:off x="2329314" y="1761423"/>
            <a:ext cx="1607419" cy="2195316"/>
          </a:xfrm>
          <a:custGeom>
            <a:avLst/>
            <a:gdLst>
              <a:gd name="connsiteX0" fmla="*/ 1607419 w 1607419"/>
              <a:gd name="connsiteY0" fmla="*/ 2194560 h 2195316"/>
              <a:gd name="connsiteX1" fmla="*/ 567890 w 1607419"/>
              <a:gd name="connsiteY1" fmla="*/ 1973179 h 2195316"/>
              <a:gd name="connsiteX2" fmla="*/ 211755 w 1607419"/>
              <a:gd name="connsiteY2" fmla="*/ 827773 h 2195316"/>
              <a:gd name="connsiteX3" fmla="*/ 0 w 1607419"/>
              <a:gd name="connsiteY3" fmla="*/ 0 h 2195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7419" h="2195316">
                <a:moveTo>
                  <a:pt x="1607419" y="2194560"/>
                </a:moveTo>
                <a:cubicBezTo>
                  <a:pt x="1203960" y="2197768"/>
                  <a:pt x="800501" y="2200977"/>
                  <a:pt x="567890" y="1973179"/>
                </a:cubicBezTo>
                <a:cubicBezTo>
                  <a:pt x="335279" y="1745381"/>
                  <a:pt x="306403" y="1156636"/>
                  <a:pt x="211755" y="827773"/>
                </a:cubicBezTo>
                <a:cubicBezTo>
                  <a:pt x="117107" y="498910"/>
                  <a:pt x="58553" y="249455"/>
                  <a:pt x="0" y="0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rgbClr val="FFFF00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045728" y="1458422"/>
            <a:ext cx="399610" cy="3618000"/>
          </a:xfrm>
          <a:custGeom>
            <a:avLst/>
            <a:gdLst>
              <a:gd name="connsiteX0" fmla="*/ 1607419 w 1607419"/>
              <a:gd name="connsiteY0" fmla="*/ 2194560 h 2195316"/>
              <a:gd name="connsiteX1" fmla="*/ 567890 w 1607419"/>
              <a:gd name="connsiteY1" fmla="*/ 1973179 h 2195316"/>
              <a:gd name="connsiteX2" fmla="*/ 211755 w 1607419"/>
              <a:gd name="connsiteY2" fmla="*/ 827773 h 2195316"/>
              <a:gd name="connsiteX3" fmla="*/ 0 w 1607419"/>
              <a:gd name="connsiteY3" fmla="*/ 0 h 2195316"/>
              <a:gd name="connsiteX0" fmla="*/ 1400204 w 1400204"/>
              <a:gd name="connsiteY0" fmla="*/ 2144619 h 2145375"/>
              <a:gd name="connsiteX1" fmla="*/ 360675 w 1400204"/>
              <a:gd name="connsiteY1" fmla="*/ 1923238 h 2145375"/>
              <a:gd name="connsiteX2" fmla="*/ 4540 w 1400204"/>
              <a:gd name="connsiteY2" fmla="*/ 777832 h 2145375"/>
              <a:gd name="connsiteX3" fmla="*/ 1268306 w 1400204"/>
              <a:gd name="connsiteY3" fmla="*/ 0 h 214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204" h="2145375">
                <a:moveTo>
                  <a:pt x="1400204" y="2144619"/>
                </a:moveTo>
                <a:cubicBezTo>
                  <a:pt x="996745" y="2147827"/>
                  <a:pt x="593286" y="2151036"/>
                  <a:pt x="360675" y="1923238"/>
                </a:cubicBezTo>
                <a:cubicBezTo>
                  <a:pt x="128064" y="1695440"/>
                  <a:pt x="99188" y="1106695"/>
                  <a:pt x="4540" y="777832"/>
                </a:cubicBezTo>
                <a:cubicBezTo>
                  <a:pt x="-90108" y="448969"/>
                  <a:pt x="1326859" y="249455"/>
                  <a:pt x="1268306" y="0"/>
                </a:cubicBezTo>
              </a:path>
            </a:pathLst>
          </a:custGeom>
          <a:noFill/>
          <a:ln w="635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7853" y="109825"/>
            <a:ext cx="7676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dirty="0" smtClean="0">
                <a:solidFill>
                  <a:srgbClr val="FF0000"/>
                </a:solidFill>
                <a:latin typeface="Futura Md BT" pitchFamily="34" charset="0"/>
              </a:rPr>
              <a:t>RECAP OF PROCESS TO DETERMINE </a:t>
            </a:r>
            <a:r>
              <a:rPr lang="en-ZA" sz="2800" b="1" dirty="0" err="1" smtClean="0">
                <a:solidFill>
                  <a:srgbClr val="FF0000"/>
                </a:solidFill>
                <a:latin typeface="Futura Md BT" pitchFamily="34" charset="0"/>
              </a:rPr>
              <a:t>WRC</a:t>
            </a:r>
            <a:endParaRPr lang="en-ZA" sz="28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20" name="Flowchart: Document 19"/>
          <p:cNvSpPr/>
          <p:nvPr/>
        </p:nvSpPr>
        <p:spPr>
          <a:xfrm>
            <a:off x="5866770" y="2212868"/>
            <a:ext cx="3162706" cy="790412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rtlCol="0" anchor="t" anchorCtr="0">
            <a:sp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water quality consequences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lowchart: Document 20"/>
          <p:cNvSpPr/>
          <p:nvPr/>
        </p:nvSpPr>
        <p:spPr>
          <a:xfrm>
            <a:off x="5746124" y="2520343"/>
            <a:ext cx="3162706" cy="790412"/>
          </a:xfrm>
          <a:prstGeom prst="flowChart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rtlCol="0" anchor="t" anchorCtr="0">
            <a:sp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EcoSystem Services consequences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4643" y="1605836"/>
            <a:ext cx="1527858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Status Quo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300805" y="2097296"/>
            <a:ext cx="1653251" cy="10215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operational scenarios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5501126" y="2850222"/>
            <a:ext cx="3162706" cy="856595"/>
          </a:xfrm>
          <a:prstGeom prst="flowChartDocumen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rtlCol="0" anchor="t" anchorCtr="0">
            <a:no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consequences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owchart: Document 29"/>
          <p:cNvSpPr/>
          <p:nvPr/>
        </p:nvSpPr>
        <p:spPr>
          <a:xfrm>
            <a:off x="5257170" y="3254602"/>
            <a:ext cx="3162706" cy="1834515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Ecological consequences</a:t>
            </a:r>
          </a:p>
          <a:p>
            <a:pPr algn="ctr"/>
            <a:endParaRPr lang="en-ZA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FROM STATUS QUO? (PREDICT CONSEQUENCES)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762371" y="3860050"/>
            <a:ext cx="2048160" cy="132802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Management Classes for each Scenario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47771" y="4266939"/>
            <a:ext cx="2002632" cy="4086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scenario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94643" y="5477027"/>
            <a:ext cx="2064345" cy="715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CLASS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2909211" y="2412524"/>
            <a:ext cx="391594" cy="43063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5" name="Right Arrow 34"/>
          <p:cNvSpPr/>
          <p:nvPr/>
        </p:nvSpPr>
        <p:spPr>
          <a:xfrm>
            <a:off x="4954056" y="2212869"/>
            <a:ext cx="652660" cy="48394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6" name="Right Arrow 35"/>
          <p:cNvSpPr/>
          <p:nvPr/>
        </p:nvSpPr>
        <p:spPr>
          <a:xfrm rot="10800000">
            <a:off x="4788405" y="4276085"/>
            <a:ext cx="446640" cy="390329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7" name="Right Arrow 36"/>
          <p:cNvSpPr/>
          <p:nvPr/>
        </p:nvSpPr>
        <p:spPr>
          <a:xfrm flipH="1" flipV="1">
            <a:off x="2250402" y="4276085"/>
            <a:ext cx="511968" cy="29274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8" name="Right Arrow 37"/>
          <p:cNvSpPr/>
          <p:nvPr/>
        </p:nvSpPr>
        <p:spPr>
          <a:xfrm rot="5400000" flipV="1">
            <a:off x="1068989" y="4834419"/>
            <a:ext cx="315433" cy="48229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17" name="Rounded Rectangle 16"/>
          <p:cNvSpPr/>
          <p:nvPr/>
        </p:nvSpPr>
        <p:spPr>
          <a:xfrm>
            <a:off x="1381352" y="2412524"/>
            <a:ext cx="1527858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</a:t>
            </a:r>
            <a:r>
              <a:rPr lang="en-ZA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EWR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ent-Up Arrow 3"/>
          <p:cNvSpPr/>
          <p:nvPr/>
        </p:nvSpPr>
        <p:spPr>
          <a:xfrm rot="5400000">
            <a:off x="733926" y="2320925"/>
            <a:ext cx="515161" cy="529297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5" name="Group 4"/>
          <p:cNvGrpSpPr/>
          <p:nvPr/>
        </p:nvGrpSpPr>
        <p:grpSpPr>
          <a:xfrm>
            <a:off x="5077327" y="461535"/>
            <a:ext cx="4075460" cy="4844391"/>
            <a:chOff x="5077327" y="461535"/>
            <a:chExt cx="4075460" cy="4844391"/>
          </a:xfrm>
        </p:grpSpPr>
        <p:sp>
          <p:nvSpPr>
            <p:cNvPr id="25" name="Rounded Rectangle 24"/>
            <p:cNvSpPr/>
            <p:nvPr/>
          </p:nvSpPr>
          <p:spPr>
            <a:xfrm>
              <a:off x="5077327" y="2008994"/>
              <a:ext cx="4075460" cy="329693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8" name="Down Arrow 27"/>
            <p:cNvSpPr/>
            <p:nvPr/>
          </p:nvSpPr>
          <p:spPr>
            <a:xfrm rot="2496022">
              <a:off x="7441330" y="461535"/>
              <a:ext cx="479734" cy="1767545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551" y="3846587"/>
            <a:ext cx="4150026" cy="2457960"/>
            <a:chOff x="34551" y="3846587"/>
            <a:chExt cx="4150026" cy="2457960"/>
          </a:xfrm>
        </p:grpSpPr>
        <p:sp>
          <p:nvSpPr>
            <p:cNvPr id="26" name="Down Arrow 25"/>
            <p:cNvSpPr/>
            <p:nvPr/>
          </p:nvSpPr>
          <p:spPr>
            <a:xfrm rot="6087615">
              <a:off x="3060938" y="5058897"/>
              <a:ext cx="479734" cy="1767545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4551" y="3846587"/>
              <a:ext cx="2429072" cy="2457960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524984" y="3547209"/>
            <a:ext cx="3560818" cy="2284462"/>
            <a:chOff x="2524984" y="3547209"/>
            <a:chExt cx="3560818" cy="2284462"/>
          </a:xfrm>
        </p:grpSpPr>
        <p:sp>
          <p:nvSpPr>
            <p:cNvPr id="3" name="Down Arrow 2"/>
            <p:cNvSpPr/>
            <p:nvPr/>
          </p:nvSpPr>
          <p:spPr>
            <a:xfrm rot="5677493">
              <a:off x="4962163" y="4708031"/>
              <a:ext cx="479734" cy="1767545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524984" y="3547209"/>
              <a:ext cx="2429072" cy="1758717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</p:spTree>
    <p:extLst>
      <p:ext uri="{BB962C8B-B14F-4D97-AF65-F5344CB8AC3E}">
        <p14:creationId xmlns:p14="http://schemas.microsoft.com/office/powerpoint/2010/main" val="20399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9187" y="929815"/>
            <a:ext cx="3233786" cy="1328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Synthesize </a:t>
            </a:r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scenarios and </a:t>
            </a:r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associated MC, catchment configuration and trade-offs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41870" y="1118650"/>
            <a:ext cx="2062514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scenario and draft MC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655752" y="2938233"/>
            <a:ext cx="2248632" cy="4086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DWA decision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3848" y="2785000"/>
            <a:ext cx="2248632" cy="7150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</a:t>
            </a:r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2353" y="5313043"/>
            <a:ext cx="3755700" cy="1021556"/>
          </a:xfrm>
          <a:prstGeom prst="roundRect">
            <a:avLst/>
          </a:prstGeom>
          <a:solidFill>
            <a:srgbClr val="00FF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 (&amp; CATCHMENT </a:t>
            </a:r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CONFIGURATION) &amp; RQOs </a:t>
            </a:r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GAZETTED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34489" y="4091723"/>
            <a:ext cx="2248632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Gazetting process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endCxn id="5" idx="1"/>
          </p:cNvCxnSpPr>
          <p:nvPr/>
        </p:nvCxnSpPr>
        <p:spPr>
          <a:xfrm>
            <a:off x="6240335" y="1476194"/>
            <a:ext cx="601535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>
            <a:off x="7873127" y="1833739"/>
            <a:ext cx="1" cy="11044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52480" y="3142544"/>
            <a:ext cx="12032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0" idx="2"/>
          </p:cNvCxnSpPr>
          <p:nvPr/>
        </p:nvCxnSpPr>
        <p:spPr>
          <a:xfrm rot="16200000" flipH="1">
            <a:off x="4052456" y="4906694"/>
            <a:ext cx="812699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391692" y="2938233"/>
            <a:ext cx="2248632" cy="4086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RQOs for MC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640324" y="3142544"/>
            <a:ext cx="56352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1" idx="2"/>
            <a:endCxn id="10" idx="1"/>
          </p:cNvCxnSpPr>
          <p:nvPr/>
        </p:nvCxnSpPr>
        <p:spPr>
          <a:xfrm rot="16200000" flipH="1">
            <a:off x="1950659" y="2912204"/>
            <a:ext cx="949179" cy="1818481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02368" y="36192"/>
            <a:ext cx="8121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dirty="0" smtClean="0">
                <a:solidFill>
                  <a:srgbClr val="FF0000"/>
                </a:solidFill>
                <a:latin typeface="Futura Md BT" pitchFamily="34" charset="0"/>
              </a:rPr>
              <a:t>RECAP OF PROCESS TO DETERMINE </a:t>
            </a:r>
            <a:r>
              <a:rPr lang="en-ZA" sz="2800" b="1" dirty="0" err="1" smtClean="0">
                <a:solidFill>
                  <a:srgbClr val="FF0000"/>
                </a:solidFill>
                <a:latin typeface="Futura Md BT" pitchFamily="34" charset="0"/>
              </a:rPr>
              <a:t>WRC</a:t>
            </a:r>
            <a:endParaRPr lang="en-ZA" sz="28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958389" y="1041183"/>
            <a:ext cx="2281946" cy="1021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and obtain input from stakeholders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498263" y="1551961"/>
            <a:ext cx="460126" cy="1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0" y="417662"/>
            <a:ext cx="8567243" cy="5018641"/>
            <a:chOff x="5091957" y="1917126"/>
            <a:chExt cx="8567243" cy="5018641"/>
          </a:xfrm>
        </p:grpSpPr>
        <p:sp>
          <p:nvSpPr>
            <p:cNvPr id="19" name="Rounded Rectangle 18"/>
            <p:cNvSpPr/>
            <p:nvPr/>
          </p:nvSpPr>
          <p:spPr>
            <a:xfrm>
              <a:off x="5091957" y="2263435"/>
              <a:ext cx="6532683" cy="1622015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0" name="Down Arrow 19"/>
            <p:cNvSpPr/>
            <p:nvPr/>
          </p:nvSpPr>
          <p:spPr>
            <a:xfrm rot="5400000">
              <a:off x="12268546" y="1273220"/>
              <a:ext cx="479734" cy="1767545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5" name="Down Arrow 24"/>
            <p:cNvSpPr/>
            <p:nvPr/>
          </p:nvSpPr>
          <p:spPr>
            <a:xfrm rot="7063755">
              <a:off x="12535561" y="5812127"/>
              <a:ext cx="479734" cy="1767545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11" name="Freeform 10"/>
          <p:cNvSpPr/>
          <p:nvPr/>
        </p:nvSpPr>
        <p:spPr>
          <a:xfrm>
            <a:off x="204536" y="1010653"/>
            <a:ext cx="8783053" cy="3633536"/>
          </a:xfrm>
          <a:custGeom>
            <a:avLst/>
            <a:gdLst>
              <a:gd name="connsiteX0" fmla="*/ 5835315 w 8807115"/>
              <a:gd name="connsiteY0" fmla="*/ 3633536 h 3645568"/>
              <a:gd name="connsiteX1" fmla="*/ 96252 w 8807115"/>
              <a:gd name="connsiteY1" fmla="*/ 3645568 h 3645568"/>
              <a:gd name="connsiteX2" fmla="*/ 0 w 8807115"/>
              <a:gd name="connsiteY2" fmla="*/ 1540042 h 3645568"/>
              <a:gd name="connsiteX3" fmla="*/ 6629400 w 8807115"/>
              <a:gd name="connsiteY3" fmla="*/ 1443789 h 3645568"/>
              <a:gd name="connsiteX4" fmla="*/ 6653463 w 8807115"/>
              <a:gd name="connsiteY4" fmla="*/ 0 h 3645568"/>
              <a:gd name="connsiteX5" fmla="*/ 8807115 w 8807115"/>
              <a:gd name="connsiteY5" fmla="*/ 36094 h 3645568"/>
              <a:gd name="connsiteX6" fmla="*/ 8746957 w 8807115"/>
              <a:gd name="connsiteY6" fmla="*/ 3561347 h 3645568"/>
              <a:gd name="connsiteX7" fmla="*/ 5835315 w 8807115"/>
              <a:gd name="connsiteY7" fmla="*/ 3633536 h 3645568"/>
              <a:gd name="connsiteX0" fmla="*/ 5835315 w 8807115"/>
              <a:gd name="connsiteY0" fmla="*/ 3633536 h 3633536"/>
              <a:gd name="connsiteX1" fmla="*/ 84220 w 8807115"/>
              <a:gd name="connsiteY1" fmla="*/ 3537283 h 3633536"/>
              <a:gd name="connsiteX2" fmla="*/ 0 w 8807115"/>
              <a:gd name="connsiteY2" fmla="*/ 1540042 h 3633536"/>
              <a:gd name="connsiteX3" fmla="*/ 6629400 w 8807115"/>
              <a:gd name="connsiteY3" fmla="*/ 1443789 h 3633536"/>
              <a:gd name="connsiteX4" fmla="*/ 6653463 w 8807115"/>
              <a:gd name="connsiteY4" fmla="*/ 0 h 3633536"/>
              <a:gd name="connsiteX5" fmla="*/ 8807115 w 8807115"/>
              <a:gd name="connsiteY5" fmla="*/ 36094 h 3633536"/>
              <a:gd name="connsiteX6" fmla="*/ 8746957 w 8807115"/>
              <a:gd name="connsiteY6" fmla="*/ 3561347 h 3633536"/>
              <a:gd name="connsiteX7" fmla="*/ 5835315 w 8807115"/>
              <a:gd name="connsiteY7" fmla="*/ 3633536 h 3633536"/>
              <a:gd name="connsiteX0" fmla="*/ 5811251 w 8807115"/>
              <a:gd name="connsiteY0" fmla="*/ 3573378 h 3573378"/>
              <a:gd name="connsiteX1" fmla="*/ 84220 w 8807115"/>
              <a:gd name="connsiteY1" fmla="*/ 3537283 h 3573378"/>
              <a:gd name="connsiteX2" fmla="*/ 0 w 8807115"/>
              <a:gd name="connsiteY2" fmla="*/ 1540042 h 3573378"/>
              <a:gd name="connsiteX3" fmla="*/ 6629400 w 8807115"/>
              <a:gd name="connsiteY3" fmla="*/ 1443789 h 3573378"/>
              <a:gd name="connsiteX4" fmla="*/ 6653463 w 8807115"/>
              <a:gd name="connsiteY4" fmla="*/ 0 h 3573378"/>
              <a:gd name="connsiteX5" fmla="*/ 8807115 w 8807115"/>
              <a:gd name="connsiteY5" fmla="*/ 36094 h 3573378"/>
              <a:gd name="connsiteX6" fmla="*/ 8746957 w 8807115"/>
              <a:gd name="connsiteY6" fmla="*/ 3561347 h 3573378"/>
              <a:gd name="connsiteX7" fmla="*/ 5811251 w 8807115"/>
              <a:gd name="connsiteY7" fmla="*/ 3573378 h 3573378"/>
              <a:gd name="connsiteX0" fmla="*/ 5811251 w 8807115"/>
              <a:gd name="connsiteY0" fmla="*/ 3573378 h 3573378"/>
              <a:gd name="connsiteX1" fmla="*/ 84220 w 8807115"/>
              <a:gd name="connsiteY1" fmla="*/ 3537283 h 3573378"/>
              <a:gd name="connsiteX2" fmla="*/ 0 w 8807115"/>
              <a:gd name="connsiteY2" fmla="*/ 1540042 h 3573378"/>
              <a:gd name="connsiteX3" fmla="*/ 6629400 w 8807115"/>
              <a:gd name="connsiteY3" fmla="*/ 1540042 h 3573378"/>
              <a:gd name="connsiteX4" fmla="*/ 6653463 w 8807115"/>
              <a:gd name="connsiteY4" fmla="*/ 0 h 3573378"/>
              <a:gd name="connsiteX5" fmla="*/ 8807115 w 8807115"/>
              <a:gd name="connsiteY5" fmla="*/ 36094 h 3573378"/>
              <a:gd name="connsiteX6" fmla="*/ 8746957 w 8807115"/>
              <a:gd name="connsiteY6" fmla="*/ 3561347 h 3573378"/>
              <a:gd name="connsiteX7" fmla="*/ 5811251 w 8807115"/>
              <a:gd name="connsiteY7" fmla="*/ 3573378 h 3573378"/>
              <a:gd name="connsiteX0" fmla="*/ 5847347 w 8843211"/>
              <a:gd name="connsiteY0" fmla="*/ 3573378 h 3573378"/>
              <a:gd name="connsiteX1" fmla="*/ 0 w 8843211"/>
              <a:gd name="connsiteY1" fmla="*/ 3537283 h 3573378"/>
              <a:gd name="connsiteX2" fmla="*/ 36096 w 8843211"/>
              <a:gd name="connsiteY2" fmla="*/ 1540042 h 3573378"/>
              <a:gd name="connsiteX3" fmla="*/ 6665496 w 8843211"/>
              <a:gd name="connsiteY3" fmla="*/ 1540042 h 3573378"/>
              <a:gd name="connsiteX4" fmla="*/ 6689559 w 8843211"/>
              <a:gd name="connsiteY4" fmla="*/ 0 h 3573378"/>
              <a:gd name="connsiteX5" fmla="*/ 8843211 w 8843211"/>
              <a:gd name="connsiteY5" fmla="*/ 36094 h 3573378"/>
              <a:gd name="connsiteX6" fmla="*/ 8783053 w 8843211"/>
              <a:gd name="connsiteY6" fmla="*/ 3561347 h 3573378"/>
              <a:gd name="connsiteX7" fmla="*/ 5847347 w 8843211"/>
              <a:gd name="connsiteY7" fmla="*/ 3573378 h 3573378"/>
              <a:gd name="connsiteX0" fmla="*/ 5847347 w 8843211"/>
              <a:gd name="connsiteY0" fmla="*/ 3573378 h 3573378"/>
              <a:gd name="connsiteX1" fmla="*/ 0 w 8843211"/>
              <a:gd name="connsiteY1" fmla="*/ 3537283 h 3573378"/>
              <a:gd name="connsiteX2" fmla="*/ 36096 w 8843211"/>
              <a:gd name="connsiteY2" fmla="*/ 1540042 h 3573378"/>
              <a:gd name="connsiteX3" fmla="*/ 6472990 w 8843211"/>
              <a:gd name="connsiteY3" fmla="*/ 1540042 h 3573378"/>
              <a:gd name="connsiteX4" fmla="*/ 6689559 w 8843211"/>
              <a:gd name="connsiteY4" fmla="*/ 0 h 3573378"/>
              <a:gd name="connsiteX5" fmla="*/ 8843211 w 8843211"/>
              <a:gd name="connsiteY5" fmla="*/ 36094 h 3573378"/>
              <a:gd name="connsiteX6" fmla="*/ 8783053 w 8843211"/>
              <a:gd name="connsiteY6" fmla="*/ 3561347 h 3573378"/>
              <a:gd name="connsiteX7" fmla="*/ 5847347 w 8843211"/>
              <a:gd name="connsiteY7" fmla="*/ 3573378 h 3573378"/>
              <a:gd name="connsiteX0" fmla="*/ 5847347 w 8843211"/>
              <a:gd name="connsiteY0" fmla="*/ 3573378 h 3573378"/>
              <a:gd name="connsiteX1" fmla="*/ 0 w 8843211"/>
              <a:gd name="connsiteY1" fmla="*/ 3537283 h 3573378"/>
              <a:gd name="connsiteX2" fmla="*/ 36096 w 8843211"/>
              <a:gd name="connsiteY2" fmla="*/ 1540042 h 3573378"/>
              <a:gd name="connsiteX3" fmla="*/ 6472990 w 8843211"/>
              <a:gd name="connsiteY3" fmla="*/ 1540042 h 3573378"/>
              <a:gd name="connsiteX4" fmla="*/ 6545181 w 8843211"/>
              <a:gd name="connsiteY4" fmla="*/ 0 h 3573378"/>
              <a:gd name="connsiteX5" fmla="*/ 8843211 w 8843211"/>
              <a:gd name="connsiteY5" fmla="*/ 36094 h 3573378"/>
              <a:gd name="connsiteX6" fmla="*/ 8783053 w 8843211"/>
              <a:gd name="connsiteY6" fmla="*/ 3561347 h 3573378"/>
              <a:gd name="connsiteX7" fmla="*/ 5847347 w 8843211"/>
              <a:gd name="connsiteY7" fmla="*/ 3573378 h 3573378"/>
              <a:gd name="connsiteX0" fmla="*/ 5847347 w 8843211"/>
              <a:gd name="connsiteY0" fmla="*/ 3573378 h 3573378"/>
              <a:gd name="connsiteX1" fmla="*/ 0 w 8843211"/>
              <a:gd name="connsiteY1" fmla="*/ 3537283 h 3573378"/>
              <a:gd name="connsiteX2" fmla="*/ 36096 w 8843211"/>
              <a:gd name="connsiteY2" fmla="*/ 1540042 h 3573378"/>
              <a:gd name="connsiteX3" fmla="*/ 6545179 w 8843211"/>
              <a:gd name="connsiteY3" fmla="*/ 1540042 h 3573378"/>
              <a:gd name="connsiteX4" fmla="*/ 6545181 w 8843211"/>
              <a:gd name="connsiteY4" fmla="*/ 0 h 3573378"/>
              <a:gd name="connsiteX5" fmla="*/ 8843211 w 8843211"/>
              <a:gd name="connsiteY5" fmla="*/ 36094 h 3573378"/>
              <a:gd name="connsiteX6" fmla="*/ 8783053 w 8843211"/>
              <a:gd name="connsiteY6" fmla="*/ 3561347 h 3573378"/>
              <a:gd name="connsiteX7" fmla="*/ 5847347 w 8843211"/>
              <a:gd name="connsiteY7" fmla="*/ 3573378 h 3573378"/>
              <a:gd name="connsiteX0" fmla="*/ 5847347 w 8843211"/>
              <a:gd name="connsiteY0" fmla="*/ 3573378 h 3573378"/>
              <a:gd name="connsiteX1" fmla="*/ 0 w 8843211"/>
              <a:gd name="connsiteY1" fmla="*/ 3537283 h 3573378"/>
              <a:gd name="connsiteX2" fmla="*/ 36096 w 8843211"/>
              <a:gd name="connsiteY2" fmla="*/ 1540042 h 3573378"/>
              <a:gd name="connsiteX3" fmla="*/ 6545179 w 8843211"/>
              <a:gd name="connsiteY3" fmla="*/ 1540042 h 3573378"/>
              <a:gd name="connsiteX4" fmla="*/ 6545181 w 8843211"/>
              <a:gd name="connsiteY4" fmla="*/ 0 h 3573378"/>
              <a:gd name="connsiteX5" fmla="*/ 7700211 w 8843211"/>
              <a:gd name="connsiteY5" fmla="*/ 0 h 3573378"/>
              <a:gd name="connsiteX6" fmla="*/ 8843211 w 8843211"/>
              <a:gd name="connsiteY6" fmla="*/ 36094 h 3573378"/>
              <a:gd name="connsiteX7" fmla="*/ 8783053 w 8843211"/>
              <a:gd name="connsiteY7" fmla="*/ 3561347 h 3573378"/>
              <a:gd name="connsiteX8" fmla="*/ 5847347 w 8843211"/>
              <a:gd name="connsiteY8" fmla="*/ 3573378 h 3573378"/>
              <a:gd name="connsiteX0" fmla="*/ 5847347 w 8843211"/>
              <a:gd name="connsiteY0" fmla="*/ 3633536 h 3633536"/>
              <a:gd name="connsiteX1" fmla="*/ 0 w 8843211"/>
              <a:gd name="connsiteY1" fmla="*/ 3597441 h 3633536"/>
              <a:gd name="connsiteX2" fmla="*/ 36096 w 8843211"/>
              <a:gd name="connsiteY2" fmla="*/ 1600200 h 3633536"/>
              <a:gd name="connsiteX3" fmla="*/ 6545179 w 8843211"/>
              <a:gd name="connsiteY3" fmla="*/ 1600200 h 3633536"/>
              <a:gd name="connsiteX4" fmla="*/ 6545181 w 8843211"/>
              <a:gd name="connsiteY4" fmla="*/ 60158 h 3633536"/>
              <a:gd name="connsiteX5" fmla="*/ 7712242 w 8843211"/>
              <a:gd name="connsiteY5" fmla="*/ 0 h 3633536"/>
              <a:gd name="connsiteX6" fmla="*/ 8843211 w 8843211"/>
              <a:gd name="connsiteY6" fmla="*/ 96252 h 3633536"/>
              <a:gd name="connsiteX7" fmla="*/ 8783053 w 8843211"/>
              <a:gd name="connsiteY7" fmla="*/ 3621505 h 3633536"/>
              <a:gd name="connsiteX8" fmla="*/ 5847347 w 8843211"/>
              <a:gd name="connsiteY8" fmla="*/ 3633536 h 3633536"/>
              <a:gd name="connsiteX0" fmla="*/ 5847347 w 8843211"/>
              <a:gd name="connsiteY0" fmla="*/ 3633536 h 3633536"/>
              <a:gd name="connsiteX1" fmla="*/ 0 w 8843211"/>
              <a:gd name="connsiteY1" fmla="*/ 3597441 h 3633536"/>
              <a:gd name="connsiteX2" fmla="*/ 36096 w 8843211"/>
              <a:gd name="connsiteY2" fmla="*/ 1600200 h 3633536"/>
              <a:gd name="connsiteX3" fmla="*/ 6545179 w 8843211"/>
              <a:gd name="connsiteY3" fmla="*/ 1600200 h 3633536"/>
              <a:gd name="connsiteX4" fmla="*/ 6521118 w 8843211"/>
              <a:gd name="connsiteY4" fmla="*/ 0 h 3633536"/>
              <a:gd name="connsiteX5" fmla="*/ 7712242 w 8843211"/>
              <a:gd name="connsiteY5" fmla="*/ 0 h 3633536"/>
              <a:gd name="connsiteX6" fmla="*/ 8843211 w 8843211"/>
              <a:gd name="connsiteY6" fmla="*/ 96252 h 3633536"/>
              <a:gd name="connsiteX7" fmla="*/ 8783053 w 8843211"/>
              <a:gd name="connsiteY7" fmla="*/ 3621505 h 3633536"/>
              <a:gd name="connsiteX8" fmla="*/ 5847347 w 8843211"/>
              <a:gd name="connsiteY8" fmla="*/ 3633536 h 3633536"/>
              <a:gd name="connsiteX0" fmla="*/ 5847347 w 8783053"/>
              <a:gd name="connsiteY0" fmla="*/ 3633536 h 3633536"/>
              <a:gd name="connsiteX1" fmla="*/ 0 w 8783053"/>
              <a:gd name="connsiteY1" fmla="*/ 3597441 h 3633536"/>
              <a:gd name="connsiteX2" fmla="*/ 36096 w 8783053"/>
              <a:gd name="connsiteY2" fmla="*/ 1600200 h 3633536"/>
              <a:gd name="connsiteX3" fmla="*/ 6545179 w 8783053"/>
              <a:gd name="connsiteY3" fmla="*/ 1600200 h 3633536"/>
              <a:gd name="connsiteX4" fmla="*/ 6521118 w 8783053"/>
              <a:gd name="connsiteY4" fmla="*/ 0 h 3633536"/>
              <a:gd name="connsiteX5" fmla="*/ 7712242 w 8783053"/>
              <a:gd name="connsiteY5" fmla="*/ 0 h 3633536"/>
              <a:gd name="connsiteX6" fmla="*/ 8783053 w 8783053"/>
              <a:gd name="connsiteY6" fmla="*/ 0 h 3633536"/>
              <a:gd name="connsiteX7" fmla="*/ 8783053 w 8783053"/>
              <a:gd name="connsiteY7" fmla="*/ 3621505 h 3633536"/>
              <a:gd name="connsiteX8" fmla="*/ 5847347 w 8783053"/>
              <a:gd name="connsiteY8" fmla="*/ 3633536 h 3633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83053" h="3633536">
                <a:moveTo>
                  <a:pt x="5847347" y="3633536"/>
                </a:moveTo>
                <a:lnTo>
                  <a:pt x="0" y="3597441"/>
                </a:lnTo>
                <a:lnTo>
                  <a:pt x="36096" y="1600200"/>
                </a:lnTo>
                <a:lnTo>
                  <a:pt x="6545179" y="1600200"/>
                </a:lnTo>
                <a:cubicBezTo>
                  <a:pt x="6545180" y="1086853"/>
                  <a:pt x="6521117" y="513347"/>
                  <a:pt x="6521118" y="0"/>
                </a:cubicBezTo>
                <a:lnTo>
                  <a:pt x="7712242" y="0"/>
                </a:lnTo>
                <a:lnTo>
                  <a:pt x="8783053" y="0"/>
                </a:lnTo>
                <a:lnTo>
                  <a:pt x="8783053" y="3621505"/>
                </a:lnTo>
                <a:lnTo>
                  <a:pt x="5847347" y="3633536"/>
                </a:lnTo>
                <a:close/>
              </a:path>
            </a:pathLst>
          </a:custGeom>
          <a:noFill/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467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657</Words>
  <Application>Microsoft Office PowerPoint</Application>
  <PresentationFormat>On-screen Show (4:3)</PresentationFormat>
  <Paragraphs>105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ＭＳ Ｐゴシック</vt:lpstr>
      <vt:lpstr>Aharoni</vt:lpstr>
      <vt:lpstr>Arial</vt:lpstr>
      <vt:lpstr>Calibri</vt:lpstr>
      <vt:lpstr>Futura Md BT</vt:lpstr>
      <vt:lpstr>Gill Sans</vt:lpstr>
      <vt:lpstr>Gill Sans Light</vt:lpstr>
      <vt:lpstr>Gill Sans MT</vt:lpstr>
      <vt:lpstr>Gill Snas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Delana</dc:creator>
  <cp:lastModifiedBy>Microsoft account</cp:lastModifiedBy>
  <cp:revision>71</cp:revision>
  <cp:lastPrinted>2015-07-19T16:15:54Z</cp:lastPrinted>
  <dcterms:created xsi:type="dcterms:W3CDTF">2014-09-14T15:40:53Z</dcterms:created>
  <dcterms:modified xsi:type="dcterms:W3CDTF">2015-09-11T05:05:56Z</dcterms:modified>
</cp:coreProperties>
</file>